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5" r:id="rId2"/>
    <p:sldId id="266" r:id="rId3"/>
    <p:sldId id="263" r:id="rId4"/>
    <p:sldId id="264" r:id="rId5"/>
    <p:sldId id="267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5F3A"/>
    <a:srgbClr val="333333"/>
    <a:srgbClr val="3E5E3A"/>
    <a:srgbClr val="7A8F72"/>
    <a:srgbClr val="FAFAF6"/>
    <a:srgbClr val="DAD8D4"/>
    <a:srgbClr val="F2F2F0"/>
    <a:srgbClr val="7A8E71"/>
    <a:srgbClr val="5A8E49"/>
    <a:srgbClr val="2F6E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13"/>
    <p:restoredTop sz="91745"/>
  </p:normalViewPr>
  <p:slideViewPr>
    <p:cSldViewPr snapToGrid="0">
      <p:cViewPr varScale="1">
        <p:scale>
          <a:sx n="100" d="100"/>
          <a:sy n="100" d="100"/>
        </p:scale>
        <p:origin x="1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3D81D2-AB12-4246-9E1E-0E5B7AEE9FC2}" type="datetimeFigureOut">
              <a:rPr lang="en-US" smtClean="0"/>
              <a:t>8/25/25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39D8CB-6AA9-8545-A7E1-687FF09EF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39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3E5C11-FC4E-501B-6B8B-2BC9CE9DB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A8E0D5-DB2C-E523-181A-612F388C7B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1B911C-80F6-0BD7-D83C-B355F6994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D8CDCA-5C2D-73DB-94E4-8115259ECA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9D8CB-6AA9-8545-A7E1-687FF09EF7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054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8F66A-BD6B-A7AA-1225-17F7F0DB0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662F3E-767A-3C77-FFB8-64967E238D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A86E9-CE8E-1EAC-54CB-49046FA882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53C141-71B4-CE09-E114-E9E2976ECD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9D8CB-6AA9-8545-A7E1-687FF09EF7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105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3AF10-B5A9-A92C-7E9A-2DDD42DD6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AB2176-42B0-AF45-26A6-F7B0346888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4143DE-033B-F9D7-404E-D66D0EC32F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34180-979F-30D0-5856-EE8A223D80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9D8CB-6AA9-8545-A7E1-687FF09EF7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83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F13AA-44F0-306E-D636-C62A1EDA1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2673E9-6CBC-ED66-BB56-D191439885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050586-F16E-D062-807F-851F9C5D57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4B4F59-AA45-B64D-D719-8F41EEC2AD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9D8CB-6AA9-8545-A7E1-687FF09EF7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43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C3F81-7A36-2F60-1D6B-442DA089A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07CD3E-CAD4-D271-9A36-114A1808EF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855321-B606-5852-23A4-C05AD31D6F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686CE-9A5C-7542-A830-907B07C6A7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9D8CB-6AA9-8545-A7E1-687FF09EF7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123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9D8CB-6AA9-8545-A7E1-687FF09EF7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5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185B4-6C7D-DF41-3077-D531D44195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2B8EF-048C-4332-0338-3DAB395979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B502B-0F86-9A08-8CA3-DA06466AB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44BAF-1476-8FE9-08B5-AC09EB368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E6145-B92D-0021-176A-71D2E9553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158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67DF6-918C-14D1-7587-4FCBC7463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A780FC-4AE6-C13E-DCDF-F952A7172B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7ECD8-8F4D-36C3-3BC9-671B4B01B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3B211-C907-AD4F-636E-EFEE0F04D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58651-E1A0-4BAC-EEB4-9A0CC7316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909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F0C373-C05C-867C-EF72-CB69BCAAE4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7ABB18-563F-EBD7-06DA-9C9C204F60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AA63B-941A-299C-9E36-02403945F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D2C07-9A49-D632-C0A3-82093E33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A9185-9CF9-2AE4-26DA-43BCC1C60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529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BA4A0-8A7E-2C64-DD3C-2E72D1C6C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AE056-D660-10DC-7AF2-2AB99EA0C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4B652-B9A7-00E7-3B83-BCB127AAA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6446E-537F-207B-895E-F891D7A45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AAE3F-BFD4-1CBA-9993-BEE5199A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504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88556-1AD0-D49D-2FB3-103FB49DE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D5573-902E-CAEA-C05A-FE2663EAF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BEAE9-23F1-6E86-CDD2-ADFB1DE66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F9C9A-6130-2BB4-40D7-1CA7E4E92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ACEC2-B948-F4E8-2373-08DC76891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419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0EED9-5237-A5E4-E86A-5DF197924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793FF-CC46-D6BC-DAF5-EDFD60F328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6A7593-AA58-54F6-09E4-3B3E657DB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BC8B7-DF55-F85A-DB0C-A6AC80D30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304B9-5988-14EB-D91E-C15C745B4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D269DF-6844-02F4-B633-7446CEFDD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32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CBE43-40CF-4065-67BE-89D30B09C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AB87A-0C40-1C31-DB0D-9C8B04FB6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4CACF-B564-62CC-0A47-3E7C77903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119D9-A659-5407-B598-13A32BE883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9BB060-ACBE-7043-554F-5C8ECE76C8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A01668-7282-A0AF-301F-DA2B3D938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F79A8-4642-4009-C556-2F5510BB4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54CDF7-9B6A-2C75-0C6A-8FD385FFE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36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26870-96D3-B5DC-9CB2-FE3AF4F6B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D7C27C-FD94-2A28-8479-523547BE7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A2ABBF-7729-14E7-D1AD-263863115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E30924-E121-037E-461E-F563610FC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300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66B379-1B17-E3B5-5172-9404D23A3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D8A0F3-C937-A1D8-C7F4-ACC260243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C73475-F001-76E2-33E1-7705F5A2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967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1F91A-0262-E78A-A54F-A78B12117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C42EC-2912-B5A8-DD38-9E1D23BC9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1FE371-3EF1-932C-F536-EB903A2B31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C0A769-3BB0-71CA-75A9-748E647A9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5ECAEF-A5A8-390A-3BFF-68E1EDA42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504487-9874-520B-699A-3C19914FA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20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EC712-A1F3-8EF8-7693-BF13CBAA8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A7BA57-A0BF-D4A7-91C9-27D05AFC71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468FCE-E872-C40F-6F60-EB663C03FC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5330E3-8A5F-3DC5-9148-EEDADAEA7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09A1E0-9E62-3DCC-17DA-ED6A6CA4E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29EF8-F327-AEB1-B51C-92B504C03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99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46AF5D-8775-A7EF-DB44-EE9520CAD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7C178-CF41-DA07-E781-B798F57FE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7BCE5-DAB3-E3CF-486C-371F578D70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47CD5B-1531-B84F-AD0C-64F30C3DD658}" type="datetimeFigureOut">
              <a:rPr lang="en-US" smtClean="0"/>
              <a:t>8/25/25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2FA92-AC45-550C-64D1-046E503D7C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BD943-96C4-EA9A-F114-23BAA0719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0F058-480D-0E4D-A61B-2B60F4E42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67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BAC429-8E09-65B6-E6DE-272BA7C76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35F889-5EAF-CBBC-01AD-C5829CAC1EA7}"/>
              </a:ext>
            </a:extLst>
          </p:cNvPr>
          <p:cNvSpPr/>
          <p:nvPr/>
        </p:nvSpPr>
        <p:spPr>
          <a:xfrm>
            <a:off x="9040" y="615135"/>
            <a:ext cx="7763360" cy="6242866"/>
          </a:xfrm>
          <a:prstGeom prst="rect">
            <a:avLst/>
          </a:prstGeom>
          <a:solidFill>
            <a:srgbClr val="F2F2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AFAF6"/>
              </a:solidFill>
            </a:endParaRP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0EA265C7-F291-AAF6-18F4-E54D37A2F67F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381841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13836410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PH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681695"/>
                  </a:ext>
                </a:extLst>
              </a:tr>
            </a:tbl>
          </a:graphicData>
        </a:graphic>
      </p:graphicFrame>
      <p:pic>
        <p:nvPicPr>
          <p:cNvPr id="4" name="Picture 3" descr="A person standing in front of a building&#10;&#10;AI-generated content may be incorrect.">
            <a:extLst>
              <a:ext uri="{FF2B5EF4-FFF2-40B4-BE49-F238E27FC236}">
                <a16:creationId xmlns:a16="http://schemas.microsoft.com/office/drawing/2014/main" id="{E6AF0EEB-0EF5-04F7-6875-0D0668049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72400" cy="31667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73516C-CBAA-40B3-9220-96D0A8E71991}"/>
              </a:ext>
            </a:extLst>
          </p:cNvPr>
          <p:cNvSpPr txBox="1"/>
          <p:nvPr/>
        </p:nvSpPr>
        <p:spPr>
          <a:xfrm>
            <a:off x="7931841" y="116485"/>
            <a:ext cx="4694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Make normal font, </a:t>
            </a:r>
            <a:r>
              <a:rPr lang="en-US" sz="1400" b="1" dirty="0"/>
              <a:t>remove button treatment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8EC539-A7E6-F35E-F7C9-AED30ACB2D5D}"/>
              </a:ext>
            </a:extLst>
          </p:cNvPr>
          <p:cNvSpPr txBox="1"/>
          <p:nvPr/>
        </p:nvSpPr>
        <p:spPr>
          <a:xfrm>
            <a:off x="7931841" y="1106671"/>
            <a:ext cx="35500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400" b="1" dirty="0"/>
              <a:t>Overlay on photo: </a:t>
            </a:r>
            <a:r>
              <a:rPr lang="en-PH" sz="1400" dirty="0"/>
              <a:t>Subtle </a:t>
            </a:r>
            <a:r>
              <a:rPr lang="en-PH" sz="1400" b="1" dirty="0"/>
              <a:t>black/charcoal gradient at 30–40% opacity</a:t>
            </a:r>
            <a:r>
              <a:rPr lang="en-PH" sz="1400" dirty="0"/>
              <a:t> behind text only, so it stays readable.</a:t>
            </a:r>
          </a:p>
          <a:p>
            <a:r>
              <a:rPr lang="en-PH" sz="1400" b="1" dirty="0"/>
              <a:t>Text: </a:t>
            </a:r>
            <a:r>
              <a:rPr lang="en-PH" sz="1400" dirty="0"/>
              <a:t>Charcoal (#333333)</a:t>
            </a:r>
            <a:endParaRPr lang="en-US" sz="1400" dirty="0">
              <a:solidFill>
                <a:srgbClr val="C00000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D55A10B-4E38-D4E0-1FBF-F41C1C056804}"/>
              </a:ext>
            </a:extLst>
          </p:cNvPr>
          <p:cNvCxnSpPr>
            <a:endCxn id="6" idx="1"/>
          </p:cNvCxnSpPr>
          <p:nvPr/>
        </p:nvCxnSpPr>
        <p:spPr>
          <a:xfrm flipV="1">
            <a:off x="6562165" y="270374"/>
            <a:ext cx="1369676" cy="1538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6E17E0F-0546-101A-294C-AED3F6DE07F5}"/>
              </a:ext>
            </a:extLst>
          </p:cNvPr>
          <p:cNvCxnSpPr>
            <a:cxnSpLocks/>
          </p:cNvCxnSpPr>
          <p:nvPr/>
        </p:nvCxnSpPr>
        <p:spPr>
          <a:xfrm>
            <a:off x="3408512" y="1583391"/>
            <a:ext cx="4523329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DACC850-56EF-6363-8523-4E12288DFA2A}"/>
              </a:ext>
            </a:extLst>
          </p:cNvPr>
          <p:cNvCxnSpPr>
            <a:cxnSpLocks/>
          </p:cNvCxnSpPr>
          <p:nvPr/>
        </p:nvCxnSpPr>
        <p:spPr>
          <a:xfrm>
            <a:off x="1490065" y="2677085"/>
            <a:ext cx="6441776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DE8834-E360-2897-7275-20554FF294A6}"/>
              </a:ext>
            </a:extLst>
          </p:cNvPr>
          <p:cNvSpPr txBox="1"/>
          <p:nvPr/>
        </p:nvSpPr>
        <p:spPr>
          <a:xfrm>
            <a:off x="7931841" y="2496967"/>
            <a:ext cx="3550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400" b="1" dirty="0"/>
              <a:t>Button background: Chili Red: </a:t>
            </a:r>
            <a:r>
              <a:rPr lang="en-PH" sz="1400" dirty="0"/>
              <a:t>#C23B22</a:t>
            </a:r>
          </a:p>
          <a:p>
            <a:r>
              <a:rPr lang="en-PH" sz="1400" b="1" dirty="0"/>
              <a:t>Text: #FAFAF5 </a:t>
            </a:r>
          </a:p>
        </p:txBody>
      </p: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E7CE6E0C-2640-FF19-0663-7047C60D05C2}"/>
              </a:ext>
            </a:extLst>
          </p:cNvPr>
          <p:cNvCxnSpPr>
            <a:cxnSpLocks/>
          </p:cNvCxnSpPr>
          <p:nvPr/>
        </p:nvCxnSpPr>
        <p:spPr>
          <a:xfrm>
            <a:off x="3832412" y="285762"/>
            <a:ext cx="4099429" cy="329373"/>
          </a:xfrm>
          <a:prstGeom prst="bentConnector3">
            <a:avLst>
              <a:gd name="adj1" fmla="val -187"/>
            </a:avLst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51C6F248-7E82-9416-A1D0-123D5EFE3FE6}"/>
              </a:ext>
            </a:extLst>
          </p:cNvPr>
          <p:cNvSpPr txBox="1"/>
          <p:nvPr/>
        </p:nvSpPr>
        <p:spPr>
          <a:xfrm>
            <a:off x="7931841" y="496149"/>
            <a:ext cx="4251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Make links same gray as the rest</a:t>
            </a:r>
            <a:r>
              <a:rPr lang="en-US" sz="1400" b="1" dirty="0"/>
              <a:t>, but upon upon make </a:t>
            </a:r>
            <a:r>
              <a:rPr lang="en-PH" sz="1400" b="1" dirty="0"/>
              <a:t>Chili Red (#C23B22)</a:t>
            </a:r>
            <a:r>
              <a:rPr lang="en-PH" sz="1400" dirty="0"/>
              <a:t>.</a:t>
            </a:r>
            <a:endParaRPr lang="en-US" sz="1400" b="1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68AAA4B-333B-9A3D-C80A-40B46C0EAF2F}"/>
              </a:ext>
            </a:extLst>
          </p:cNvPr>
          <p:cNvSpPr/>
          <p:nvPr/>
        </p:nvSpPr>
        <p:spPr>
          <a:xfrm>
            <a:off x="0" y="3166782"/>
            <a:ext cx="7763360" cy="2386824"/>
          </a:xfrm>
          <a:prstGeom prst="rect">
            <a:avLst/>
          </a:prstGeom>
          <a:solidFill>
            <a:srgbClr val="3E5E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AFAF6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8024463-AB37-6C24-41E5-9E0D5DC52E6A}"/>
              </a:ext>
            </a:extLst>
          </p:cNvPr>
          <p:cNvSpPr txBox="1"/>
          <p:nvPr/>
        </p:nvSpPr>
        <p:spPr>
          <a:xfrm>
            <a:off x="1384266" y="3320671"/>
            <a:ext cx="54525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FAFAF6"/>
                </a:solidFill>
                <a:latin typeface="Century Gothic" panose="020B0502020202020204" pitchFamily="34" charset="0"/>
                <a:cs typeface="Calibri" panose="020F0502020204030204" pitchFamily="34" charset="0"/>
              </a:rPr>
              <a:t>Our Services </a:t>
            </a:r>
            <a:r>
              <a:rPr lang="en-PH" dirty="0">
                <a:solidFill>
                  <a:srgbClr val="FAFAF6"/>
                </a:solidFill>
              </a:rPr>
              <a:t>#FAFAF5</a:t>
            </a:r>
            <a:r>
              <a:rPr lang="en-US" b="1" dirty="0">
                <a:solidFill>
                  <a:srgbClr val="FAFAF6"/>
                </a:solidFill>
                <a:latin typeface="Century Gothic" panose="020B0502020202020204" pitchFamily="34" charset="0"/>
                <a:cs typeface="Calibri" panose="020F0502020204030204" pitchFamily="34" charset="0"/>
              </a:rPr>
              <a:t> </a:t>
            </a:r>
            <a:endParaRPr lang="en-US" dirty="0">
              <a:solidFill>
                <a:srgbClr val="FAFAF6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DD0BD08-F83A-414E-7923-5466823D63AC}"/>
              </a:ext>
            </a:extLst>
          </p:cNvPr>
          <p:cNvSpPr/>
          <p:nvPr/>
        </p:nvSpPr>
        <p:spPr>
          <a:xfrm>
            <a:off x="286103" y="4715629"/>
            <a:ext cx="1697256" cy="290543"/>
          </a:xfrm>
          <a:prstGeom prst="rect">
            <a:avLst/>
          </a:prstGeom>
          <a:solidFill>
            <a:srgbClr val="DAD8D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333333"/>
                </a:solidFill>
              </a:rPr>
              <a:t>Text </a:t>
            </a:r>
            <a:r>
              <a:rPr lang="en-PH" sz="1600" b="1" dirty="0">
                <a:solidFill>
                  <a:srgbClr val="333333"/>
                </a:solidFill>
              </a:rPr>
              <a:t>: </a:t>
            </a:r>
            <a:r>
              <a:rPr lang="en-PH" sz="1600" dirty="0">
                <a:solidFill>
                  <a:srgbClr val="333333"/>
                </a:solidFill>
              </a:rPr>
              <a:t>#333333 </a:t>
            </a:r>
            <a:endParaRPr lang="en-US" sz="1600" dirty="0">
              <a:solidFill>
                <a:srgbClr val="333333"/>
              </a:solidFill>
            </a:endParaRPr>
          </a:p>
        </p:txBody>
      </p:sp>
      <p:pic>
        <p:nvPicPr>
          <p:cNvPr id="42" name="Picture 41" descr="A group of people standing in front of a whiteboard&#10;&#10;AI-generated content may be incorrect.">
            <a:extLst>
              <a:ext uri="{FF2B5EF4-FFF2-40B4-BE49-F238E27FC236}">
                <a16:creationId xmlns:a16="http://schemas.microsoft.com/office/drawing/2014/main" id="{84FC966E-DA69-5B8D-31C6-EE310AFBDD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103" y="3770779"/>
            <a:ext cx="1697256" cy="94485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AFA7141-7BE1-C2A9-380C-770765E19895}"/>
              </a:ext>
            </a:extLst>
          </p:cNvPr>
          <p:cNvSpPr txBox="1"/>
          <p:nvPr/>
        </p:nvSpPr>
        <p:spPr>
          <a:xfrm>
            <a:off x="1983359" y="4688151"/>
            <a:ext cx="2581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dirty="0">
                <a:solidFill>
                  <a:srgbClr val="DAD8D4"/>
                </a:solidFill>
              </a:rPr>
              <a:t>Color block: #DAD8D3</a:t>
            </a:r>
            <a:endParaRPr lang="en-US" dirty="0">
              <a:solidFill>
                <a:srgbClr val="DAD8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788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7ACE0-91A7-E32D-3BB1-AB11B65E6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62974F8-5A02-6969-29E2-B7871BA65FBB}"/>
              </a:ext>
            </a:extLst>
          </p:cNvPr>
          <p:cNvSpPr txBox="1"/>
          <p:nvPr/>
        </p:nvSpPr>
        <p:spPr>
          <a:xfrm>
            <a:off x="137634" y="4420536"/>
            <a:ext cx="5177119" cy="15696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PH" sz="1200" b="1" dirty="0"/>
              <a:t>Links in-line with text block: </a:t>
            </a:r>
            <a:endParaRPr lang="en-PH" sz="1200" dirty="0"/>
          </a:p>
          <a:p>
            <a:endParaRPr lang="en-PH" sz="1200" dirty="0"/>
          </a:p>
          <a:p>
            <a:endParaRPr lang="en-PH" sz="1200" b="1" dirty="0"/>
          </a:p>
          <a:p>
            <a:r>
              <a:rPr lang="en-PH" sz="1200" b="1" dirty="0"/>
              <a:t>Default state</a:t>
            </a:r>
            <a:r>
              <a:rPr lang="en-PH" sz="1200" dirty="0"/>
              <a:t>: Charcoal (#333333), </a:t>
            </a:r>
            <a:r>
              <a:rPr lang="en-PH" sz="1200" b="1" dirty="0"/>
              <a:t>bold</a:t>
            </a:r>
            <a:r>
              <a:rPr lang="en-PH" sz="1200" dirty="0"/>
              <a:t> (font-weight: 600 or 700).</a:t>
            </a:r>
          </a:p>
          <a:p>
            <a:r>
              <a:rPr lang="en-PH" sz="1200" b="1" dirty="0"/>
              <a:t>Hover state</a:t>
            </a:r>
            <a:r>
              <a:rPr lang="en-PH" sz="1200" dirty="0"/>
              <a:t>: Chili Red (#C23B22), underline appears on hover.</a:t>
            </a:r>
          </a:p>
          <a:p>
            <a:r>
              <a:rPr lang="en-PH" sz="1200" b="1" dirty="0"/>
              <a:t>Visited</a:t>
            </a:r>
            <a:r>
              <a:rPr lang="en-PH" sz="1200" dirty="0"/>
              <a:t>: Keep Charcoal (#333333) bold (don’t go purple/blue).</a:t>
            </a:r>
          </a:p>
          <a:p>
            <a:r>
              <a:rPr lang="en-PH" sz="1200" b="1" dirty="0"/>
              <a:t>Active/Focus</a:t>
            </a:r>
            <a:r>
              <a:rPr lang="en-PH" sz="1200" dirty="0"/>
              <a:t>: Chili Red (#C23B22), underline stays (to meet accessibility).</a:t>
            </a:r>
          </a:p>
          <a:p>
            <a:endParaRPr lang="en-PH" sz="1200" dirty="0"/>
          </a:p>
        </p:txBody>
      </p:sp>
      <p:pic>
        <p:nvPicPr>
          <p:cNvPr id="4" name="Picture 3" descr="A screenshot of a website&#10;&#10;AI-generated content may be incorrect.">
            <a:extLst>
              <a:ext uri="{FF2B5EF4-FFF2-40B4-BE49-F238E27FC236}">
                <a16:creationId xmlns:a16="http://schemas.microsoft.com/office/drawing/2014/main" id="{F1E47AB0-CB02-2243-1CE2-FDAC52E6C01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3898"/>
          <a:stretch>
            <a:fillRect/>
          </a:stretch>
        </p:blipFill>
        <p:spPr>
          <a:xfrm>
            <a:off x="0" y="441145"/>
            <a:ext cx="6763871" cy="2769734"/>
          </a:xfrm>
          <a:prstGeom prst="rect">
            <a:avLst/>
          </a:prstGeom>
        </p:spPr>
      </p:pic>
      <p:pic>
        <p:nvPicPr>
          <p:cNvPr id="5" name="Picture 4" descr="A person standing in front of a building&#10;&#10;AI-generated content may be incorrect.">
            <a:extLst>
              <a:ext uri="{FF2B5EF4-FFF2-40B4-BE49-F238E27FC236}">
                <a16:creationId xmlns:a16="http://schemas.microsoft.com/office/drawing/2014/main" id="{642B1369-AAD5-6DD5-47D6-BAF177EFE0B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3183" b="86677"/>
          <a:stretch>
            <a:fillRect/>
          </a:stretch>
        </p:blipFill>
        <p:spPr>
          <a:xfrm>
            <a:off x="0" y="0"/>
            <a:ext cx="5970494" cy="421905"/>
          </a:xfrm>
          <a:prstGeom prst="rect">
            <a:avLst/>
          </a:prstGeom>
        </p:spPr>
      </p:pic>
      <p:pic>
        <p:nvPicPr>
          <p:cNvPr id="7" name="Picture 6" descr="A screenshot of a web page&#10;&#10;AI-generated content may be incorrect.">
            <a:extLst>
              <a:ext uri="{FF2B5EF4-FFF2-40B4-BE49-F238E27FC236}">
                <a16:creationId xmlns:a16="http://schemas.microsoft.com/office/drawing/2014/main" id="{3790F880-1FB2-A115-8D16-2AB8FB767E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788" y="581417"/>
            <a:ext cx="2181318" cy="260144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DEB3B7-44DC-DAFC-6EDC-561D2EE78321}"/>
              </a:ext>
            </a:extLst>
          </p:cNvPr>
          <p:cNvCxnSpPr>
            <a:cxnSpLocks/>
          </p:cNvCxnSpPr>
          <p:nvPr/>
        </p:nvCxnSpPr>
        <p:spPr>
          <a:xfrm>
            <a:off x="5970494" y="811028"/>
            <a:ext cx="941294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E9AB678-5237-8C69-0C0A-DDFD35EC74D4}"/>
              </a:ext>
            </a:extLst>
          </p:cNvPr>
          <p:cNvSpPr/>
          <p:nvPr/>
        </p:nvSpPr>
        <p:spPr>
          <a:xfrm>
            <a:off x="2985247" y="3595444"/>
            <a:ext cx="1438835" cy="265972"/>
          </a:xfrm>
          <a:prstGeom prst="rect">
            <a:avLst/>
          </a:prstGeom>
          <a:solidFill>
            <a:srgbClr val="7A8F7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AFAF6"/>
                </a:solidFill>
              </a:rPr>
              <a:t>Text </a:t>
            </a:r>
            <a:r>
              <a:rPr lang="en-PH" sz="1600" b="1" dirty="0">
                <a:solidFill>
                  <a:srgbClr val="FAFAF6"/>
                </a:solidFill>
              </a:rPr>
              <a:t>: </a:t>
            </a:r>
            <a:r>
              <a:rPr lang="en-PH" sz="1600" dirty="0"/>
              <a:t>#FAFAF5 </a:t>
            </a:r>
            <a:endParaRPr lang="en-US" sz="1600" dirty="0">
              <a:solidFill>
                <a:srgbClr val="FAFAF6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79D898-7AC5-BA05-9A08-F4C1DC511A22}"/>
              </a:ext>
            </a:extLst>
          </p:cNvPr>
          <p:cNvSpPr txBox="1"/>
          <p:nvPr/>
        </p:nvSpPr>
        <p:spPr>
          <a:xfrm>
            <a:off x="4424082" y="3543764"/>
            <a:ext cx="2581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dirty="0">
                <a:solidFill>
                  <a:srgbClr val="7A8F72"/>
                </a:solidFill>
              </a:rPr>
              <a:t>Color block: #7A8E72 </a:t>
            </a:r>
            <a:endParaRPr lang="en-US" dirty="0">
              <a:solidFill>
                <a:srgbClr val="7A8F72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821735C-220C-958B-7D9B-CAB8FA4E054B}"/>
              </a:ext>
            </a:extLst>
          </p:cNvPr>
          <p:cNvCxnSpPr>
            <a:cxnSpLocks/>
          </p:cNvCxnSpPr>
          <p:nvPr/>
        </p:nvCxnSpPr>
        <p:spPr>
          <a:xfrm>
            <a:off x="3151094" y="2809720"/>
            <a:ext cx="0" cy="73404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095ACCF-F18C-CEC2-5841-C4461183A0F6}"/>
              </a:ext>
            </a:extLst>
          </p:cNvPr>
          <p:cNvCxnSpPr>
            <a:cxnSpLocks/>
          </p:cNvCxnSpPr>
          <p:nvPr/>
        </p:nvCxnSpPr>
        <p:spPr>
          <a:xfrm>
            <a:off x="9001870" y="621202"/>
            <a:ext cx="941294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21E1AB4-B68E-C218-979F-B582B3078B1F}"/>
              </a:ext>
            </a:extLst>
          </p:cNvPr>
          <p:cNvSpPr txBox="1"/>
          <p:nvPr/>
        </p:nvSpPr>
        <p:spPr>
          <a:xfrm>
            <a:off x="9977116" y="559691"/>
            <a:ext cx="1849238" cy="46166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PH" sz="1200" dirty="0">
                <a:solidFill>
                  <a:srgbClr val="3E5E3A"/>
                </a:solidFill>
              </a:rPr>
              <a:t>Make </a:t>
            </a:r>
            <a:r>
              <a:rPr lang="en-PH" sz="1200" b="1" dirty="0">
                <a:solidFill>
                  <a:srgbClr val="3E5E3A"/>
                </a:solidFill>
              </a:rPr>
              <a:t>Deep Olive Green</a:t>
            </a:r>
            <a:r>
              <a:rPr lang="en-PH" sz="1200" dirty="0">
                <a:solidFill>
                  <a:srgbClr val="3E5E3A"/>
                </a:solidFill>
              </a:rPr>
              <a:t>: #3E5E3A</a:t>
            </a:r>
            <a:endParaRPr lang="en-US" sz="1200" dirty="0">
              <a:solidFill>
                <a:srgbClr val="3E5E3A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7C0E5B-46E2-96D3-35B5-2487FAA76441}"/>
              </a:ext>
            </a:extLst>
          </p:cNvPr>
          <p:cNvCxnSpPr>
            <a:cxnSpLocks/>
          </p:cNvCxnSpPr>
          <p:nvPr/>
        </p:nvCxnSpPr>
        <p:spPr>
          <a:xfrm flipV="1">
            <a:off x="8893446" y="1041860"/>
            <a:ext cx="1049718" cy="117057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2109786-DAE6-0ED1-E26C-E96704A7AE25}"/>
              </a:ext>
            </a:extLst>
          </p:cNvPr>
          <p:cNvCxnSpPr>
            <a:cxnSpLocks/>
          </p:cNvCxnSpPr>
          <p:nvPr/>
        </p:nvCxnSpPr>
        <p:spPr>
          <a:xfrm flipV="1">
            <a:off x="8927398" y="1128557"/>
            <a:ext cx="1238578" cy="150453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D2386B2-3B39-8809-F764-0B2D3DF72DDB}"/>
              </a:ext>
            </a:extLst>
          </p:cNvPr>
          <p:cNvSpPr txBox="1"/>
          <p:nvPr/>
        </p:nvSpPr>
        <p:spPr>
          <a:xfrm>
            <a:off x="5856228" y="553270"/>
            <a:ext cx="184923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200" dirty="0">
                <a:solidFill>
                  <a:srgbClr val="C00000"/>
                </a:solidFill>
              </a:rPr>
              <a:t>Change to</a:t>
            </a:r>
            <a:endParaRPr lang="en-US" sz="1200" dirty="0">
              <a:solidFill>
                <a:srgbClr val="C00000"/>
              </a:solidFill>
            </a:endParaRP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FBCC2D30-D5F9-9B46-500F-AC72486FF56D}"/>
              </a:ext>
            </a:extLst>
          </p:cNvPr>
          <p:cNvCxnSpPr>
            <a:cxnSpLocks/>
          </p:cNvCxnSpPr>
          <p:nvPr/>
        </p:nvCxnSpPr>
        <p:spPr>
          <a:xfrm rot="5400000">
            <a:off x="-24660" y="1304298"/>
            <a:ext cx="3214124" cy="2862642"/>
          </a:xfrm>
          <a:prstGeom prst="bentConnector3">
            <a:avLst>
              <a:gd name="adj1" fmla="val -205"/>
            </a:avLst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009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3A2AEB-4CB8-CB5B-AC53-851727188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3BD906F5-2D05-694E-ECB5-7C58EE3BDF0E}"/>
              </a:ext>
            </a:extLst>
          </p:cNvPr>
          <p:cNvSpPr txBox="1"/>
          <p:nvPr/>
        </p:nvSpPr>
        <p:spPr>
          <a:xfrm>
            <a:off x="569634" y="247094"/>
            <a:ext cx="4257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dirty="0"/>
              <a:t>🌶️  </a:t>
            </a:r>
            <a:r>
              <a:rPr lang="en-PH" b="1" dirty="0"/>
              <a:t>Color Scheme</a:t>
            </a:r>
            <a:endParaRPr lang="en-US" b="1" dirty="0">
              <a:solidFill>
                <a:srgbClr val="36454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5DC53A-D832-ED1E-1628-2E7DE33BF608}"/>
              </a:ext>
            </a:extLst>
          </p:cNvPr>
          <p:cNvSpPr txBox="1"/>
          <p:nvPr/>
        </p:nvSpPr>
        <p:spPr>
          <a:xfrm>
            <a:off x="1042309" y="763675"/>
            <a:ext cx="398442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200" b="1" dirty="0"/>
              <a:t>Primary: Deep Olive Green</a:t>
            </a:r>
            <a:r>
              <a:rPr lang="en-PH" sz="1200" dirty="0"/>
              <a:t>: #3E5E3A</a:t>
            </a:r>
          </a:p>
          <a:p>
            <a:r>
              <a:rPr lang="en-PH" sz="1200" dirty="0"/>
              <a:t>→ brand anchor (headers, buttons, nav bar).</a:t>
            </a:r>
          </a:p>
          <a:p>
            <a:endParaRPr lang="en-PH" sz="1200" dirty="0"/>
          </a:p>
          <a:p>
            <a:endParaRPr lang="en-PH" sz="1200" dirty="0"/>
          </a:p>
          <a:p>
            <a:r>
              <a:rPr lang="en-PH" sz="1200" b="1" dirty="0"/>
              <a:t>Background: Warm Gray </a:t>
            </a:r>
            <a:r>
              <a:rPr lang="en-PH" sz="1200" dirty="0"/>
              <a:t>: #F2F2F0 </a:t>
            </a:r>
          </a:p>
          <a:p>
            <a:r>
              <a:rPr lang="en-PH" sz="1200" dirty="0"/>
              <a:t>→ softer than white, use as backdrop.</a:t>
            </a:r>
          </a:p>
          <a:p>
            <a:endParaRPr lang="en-PH" sz="1200" dirty="0"/>
          </a:p>
          <a:p>
            <a:endParaRPr lang="en-PH" sz="1200" b="1" dirty="0"/>
          </a:p>
          <a:p>
            <a:r>
              <a:rPr lang="en-PH" sz="1200" b="1" dirty="0"/>
              <a:t>Accent CTA: Chili Red: </a:t>
            </a:r>
            <a:r>
              <a:rPr lang="en-PH" sz="1200" dirty="0"/>
              <a:t>#C23B22 </a:t>
            </a:r>
          </a:p>
          <a:p>
            <a:r>
              <a:rPr lang="en-PH" sz="1200" dirty="0"/>
              <a:t>→ hover links, icons, micro-accents (not body text).</a:t>
            </a:r>
          </a:p>
          <a:p>
            <a:endParaRPr lang="en-PH" sz="1200" dirty="0"/>
          </a:p>
          <a:p>
            <a:endParaRPr lang="en-PH" sz="1200" b="1" dirty="0"/>
          </a:p>
          <a:p>
            <a:r>
              <a:rPr lang="en-PH" sz="1200" b="1" dirty="0"/>
              <a:t>Body Text: Charcoal: </a:t>
            </a:r>
            <a:r>
              <a:rPr lang="en-PH" sz="1200" dirty="0"/>
              <a:t>#333333 </a:t>
            </a:r>
          </a:p>
          <a:p>
            <a:r>
              <a:rPr lang="en-PH" sz="1200" dirty="0"/>
              <a:t>→ body text, professional and legible.</a:t>
            </a:r>
          </a:p>
          <a:p>
            <a:endParaRPr lang="en-PH" sz="1200" dirty="0"/>
          </a:p>
          <a:p>
            <a:endParaRPr lang="en-PH" sz="1200" b="1" dirty="0"/>
          </a:p>
          <a:p>
            <a:r>
              <a:rPr lang="en-PH" sz="1200" b="1" dirty="0"/>
              <a:t>Hover Highlight: Sage Green: </a:t>
            </a:r>
            <a:r>
              <a:rPr lang="en-PH" sz="1200" dirty="0"/>
              <a:t>#7A8E72 </a:t>
            </a:r>
          </a:p>
          <a:p>
            <a:r>
              <a:rPr lang="en-PH" sz="1200" dirty="0"/>
              <a:t>→ button hover, subtle highlights.</a:t>
            </a:r>
          </a:p>
          <a:p>
            <a:endParaRPr lang="en-PH" sz="1200" dirty="0"/>
          </a:p>
          <a:p>
            <a:endParaRPr lang="en-PH" sz="1200" dirty="0"/>
          </a:p>
          <a:p>
            <a:r>
              <a:rPr lang="en-PH" sz="1200" b="1" dirty="0"/>
              <a:t>Divider Stone Gray</a:t>
            </a:r>
            <a:r>
              <a:rPr lang="en-PH" sz="1200" dirty="0"/>
              <a:t>: #DAD8D3</a:t>
            </a:r>
          </a:p>
          <a:p>
            <a:r>
              <a:rPr lang="en-PH" sz="1200" dirty="0"/>
              <a:t>→ section breaks, subtle contrasts.</a:t>
            </a:r>
          </a:p>
          <a:p>
            <a:endParaRPr lang="en-PH" sz="1200" dirty="0"/>
          </a:p>
          <a:p>
            <a:endParaRPr lang="en-PH" sz="1200" b="1" dirty="0"/>
          </a:p>
          <a:p>
            <a:r>
              <a:rPr lang="en-PH" sz="1200" b="1" dirty="0"/>
              <a:t>Ivory (text on dark background)</a:t>
            </a:r>
            <a:r>
              <a:rPr lang="en-PH" sz="1200" dirty="0"/>
              <a:t>: #FAFAF5 </a:t>
            </a:r>
          </a:p>
          <a:p>
            <a:r>
              <a:rPr lang="en-PH" sz="1200" dirty="0"/>
              <a:t>→ text or icons against green blocks.</a:t>
            </a:r>
          </a:p>
          <a:p>
            <a:endParaRPr lang="en-PH" sz="1200" dirty="0"/>
          </a:p>
          <a:p>
            <a:r>
              <a:rPr lang="en-PH" sz="1200" b="1" dirty="0"/>
              <a:t>Luxe Accent: Gold</a:t>
            </a:r>
            <a:r>
              <a:rPr lang="en-PH" sz="1200" dirty="0"/>
              <a:t>: #c9a552</a:t>
            </a:r>
          </a:p>
          <a:p>
            <a:r>
              <a:rPr lang="en-PH" sz="1200" dirty="0"/>
              <a:t>→ Use VERY sparingly (maybe one section max).</a:t>
            </a:r>
          </a:p>
          <a:p>
            <a:r>
              <a:rPr lang="en-PH" sz="1200" dirty="0"/>
              <a:t>Works well for a </a:t>
            </a:r>
            <a:r>
              <a:rPr lang="en-PH" sz="1200" b="1" dirty="0"/>
              <a:t>“Why Choose Us” or Awards/Partners section</a:t>
            </a:r>
            <a:r>
              <a:rPr lang="en-PH" sz="1200" dirty="0"/>
              <a:t>.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39D5D832-6D53-3259-940C-A682019E2CB7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381841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13836410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PH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681695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ED43D3F1-C6C3-6AB3-E9E4-67111D7D034E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381841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4057004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PH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156444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D0D1B88D-7E5D-DD3D-98AB-82D015ECA16D}"/>
              </a:ext>
            </a:extLst>
          </p:cNvPr>
          <p:cNvSpPr txBox="1"/>
          <p:nvPr/>
        </p:nvSpPr>
        <p:spPr>
          <a:xfrm>
            <a:off x="5236121" y="247094"/>
            <a:ext cx="4257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dirty="0"/>
              <a:t>🌶️  </a:t>
            </a:r>
            <a:r>
              <a:rPr lang="en-PH" b="1" dirty="0"/>
              <a:t>Font Scheme</a:t>
            </a:r>
            <a:endParaRPr lang="en-US" b="1" dirty="0">
              <a:solidFill>
                <a:srgbClr val="36454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47E6A1F-8F36-31FF-24AC-541957C33A1A}"/>
              </a:ext>
            </a:extLst>
          </p:cNvPr>
          <p:cNvSpPr txBox="1"/>
          <p:nvPr/>
        </p:nvSpPr>
        <p:spPr>
          <a:xfrm>
            <a:off x="5369682" y="763675"/>
            <a:ext cx="432353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2400" b="1" dirty="0">
                <a:solidFill>
                  <a:srgbClr val="2F6E1D"/>
                </a:solidFill>
              </a:rPr>
              <a:t>Heading: Open Sans Bold</a:t>
            </a:r>
            <a:endParaRPr lang="en-PH" sz="2400" b="1" dirty="0"/>
          </a:p>
          <a:p>
            <a:endParaRPr lang="en-PH" sz="1600" dirty="0">
              <a:latin typeface="Helvetica" pitchFamily="2" charset="0"/>
            </a:endParaRPr>
          </a:p>
          <a:p>
            <a:r>
              <a:rPr lang="en-PH" sz="1600" dirty="0">
                <a:latin typeface="Helvetica" pitchFamily="2" charset="0"/>
              </a:rPr>
              <a:t>Body Text: Open Sans</a:t>
            </a:r>
            <a:endParaRPr lang="en-PH" sz="2000" b="1" dirty="0"/>
          </a:p>
          <a:p>
            <a:endParaRPr lang="en-PH" sz="1400" i="1" dirty="0">
              <a:solidFill>
                <a:schemeClr val="tx1">
                  <a:lumMod val="50000"/>
                  <a:lumOff val="50000"/>
                </a:schemeClr>
              </a:solidFill>
              <a:latin typeface="Helvetica" pitchFamily="2" charset="0"/>
            </a:endParaRPr>
          </a:p>
          <a:p>
            <a:r>
              <a:rPr lang="en-PH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Quotes: Open Sans Italic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97FD0BC-A97C-6281-AD51-45386BF52C8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378"/>
          <a:stretch>
            <a:fillRect/>
          </a:stretch>
        </p:blipFill>
        <p:spPr>
          <a:xfrm rot="16200000" flipH="1" flipV="1">
            <a:off x="-2169931" y="3232014"/>
            <a:ext cx="5725774" cy="49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95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8A88EF-0BC8-F043-DEF1-2C6738621A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DD09CCF-78D4-9510-37CF-2796B764BDCB}"/>
              </a:ext>
            </a:extLst>
          </p:cNvPr>
          <p:cNvSpPr txBox="1"/>
          <p:nvPr/>
        </p:nvSpPr>
        <p:spPr>
          <a:xfrm>
            <a:off x="491804" y="277673"/>
            <a:ext cx="6823396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600" b="1" dirty="0"/>
              <a:t>🔑 Button Hierarchy</a:t>
            </a:r>
          </a:p>
          <a:p>
            <a:endParaRPr lang="en-PH" sz="1600" b="1" dirty="0"/>
          </a:p>
          <a:p>
            <a:r>
              <a:rPr lang="en-PH" sz="1600" b="1" dirty="0"/>
              <a:t>1. Primary CTA (Chili Red #</a:t>
            </a:r>
            <a:r>
              <a:rPr lang="en-PH" sz="1400" b="1" dirty="0"/>
              <a:t>C23B22</a:t>
            </a:r>
            <a:r>
              <a:rPr lang="en-PH" sz="1600" b="1" dirty="0"/>
              <a:t>)</a:t>
            </a:r>
            <a:endParaRPr lang="en-PH" sz="1600" dirty="0"/>
          </a:p>
          <a:p>
            <a:r>
              <a:rPr lang="en-PH" sz="1600" dirty="0"/>
              <a:t>Reserve ONLY for </a:t>
            </a:r>
            <a:r>
              <a:rPr lang="en-PH" sz="1600" b="1" dirty="0"/>
              <a:t>business-critical conversions</a:t>
            </a:r>
            <a:r>
              <a:rPr lang="en-PH" sz="1600" dirty="0"/>
              <a:t>:</a:t>
            </a:r>
          </a:p>
          <a:p>
            <a:pPr lvl="1"/>
            <a:r>
              <a:rPr lang="en-PH" sz="1600" dirty="0"/>
              <a:t>“Get Started”</a:t>
            </a:r>
          </a:p>
          <a:p>
            <a:pPr lvl="1"/>
            <a:r>
              <a:rPr lang="en-PH" sz="1600" dirty="0"/>
              <a:t>“Book a Consultation”</a:t>
            </a:r>
          </a:p>
          <a:p>
            <a:pPr lvl="1"/>
            <a:r>
              <a:rPr lang="en-PH" sz="1600" dirty="0"/>
              <a:t>“Contact Us”</a:t>
            </a:r>
          </a:p>
          <a:p>
            <a:r>
              <a:rPr lang="en-PH" sz="1600" dirty="0"/>
              <a:t>Ideally one per screen/section (never two red buttons fighting each other).</a:t>
            </a:r>
          </a:p>
          <a:p>
            <a:endParaRPr lang="en-PH" sz="1600" dirty="0"/>
          </a:p>
          <a:p>
            <a:r>
              <a:rPr lang="en-PH" sz="1600" b="1" dirty="0"/>
              <a:t>2. Secondary Actions (Olive Green #3E5E3A)</a:t>
            </a:r>
            <a:endParaRPr lang="en-PH" sz="1600" dirty="0"/>
          </a:p>
          <a:p>
            <a:r>
              <a:rPr lang="en-PH" sz="1600" dirty="0"/>
              <a:t>Use for supporting actions that matter but aren’t the main goal.</a:t>
            </a:r>
          </a:p>
          <a:p>
            <a:pPr lvl="1"/>
            <a:r>
              <a:rPr lang="en-PH" sz="1600" dirty="0"/>
              <a:t>“Learn More”</a:t>
            </a:r>
          </a:p>
          <a:p>
            <a:pPr lvl="1"/>
            <a:r>
              <a:rPr lang="en-PH" sz="1600" dirty="0"/>
              <a:t>“View Services”</a:t>
            </a:r>
          </a:p>
          <a:p>
            <a:pPr lvl="1"/>
            <a:r>
              <a:rPr lang="en-PH" sz="1600" dirty="0"/>
              <a:t>“Read Case Study”</a:t>
            </a:r>
          </a:p>
          <a:p>
            <a:r>
              <a:rPr lang="en-PH" sz="1600" dirty="0"/>
              <a:t>These keep the user engaged without diluting CTA urgency.</a:t>
            </a:r>
          </a:p>
          <a:p>
            <a:endParaRPr lang="en-PH" sz="1600" dirty="0"/>
          </a:p>
          <a:p>
            <a:r>
              <a:rPr lang="en-PH" sz="1600" b="1" dirty="0"/>
              <a:t>3. Tertiary / Utility (Text links or Outline buttons)</a:t>
            </a:r>
            <a:endParaRPr lang="en-PH" sz="1600" dirty="0"/>
          </a:p>
          <a:p>
            <a:r>
              <a:rPr lang="en-PH" sz="1600" dirty="0"/>
              <a:t>For navigation-type actions or things that aren’t “decisions.”</a:t>
            </a:r>
          </a:p>
          <a:p>
            <a:pPr lvl="1"/>
            <a:r>
              <a:rPr lang="en-PH" sz="1600" dirty="0"/>
              <a:t>“Back to Top”</a:t>
            </a:r>
          </a:p>
          <a:p>
            <a:pPr lvl="1"/>
            <a:r>
              <a:rPr lang="en-PH" sz="1600" dirty="0"/>
              <a:t>“Download PDF”</a:t>
            </a:r>
          </a:p>
          <a:p>
            <a:pPr lvl="1"/>
            <a:r>
              <a:rPr lang="en-PH" sz="1600" dirty="0"/>
              <a:t>“View All Articles”</a:t>
            </a:r>
          </a:p>
          <a:p>
            <a:r>
              <a:rPr lang="en-PH" sz="1600" dirty="0"/>
              <a:t>Use muted gray borders or simple underlined text, not filled buttons.</a:t>
            </a:r>
          </a:p>
          <a:p>
            <a:endParaRPr lang="en-PH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D7BCD9-AE21-1331-F26B-15BD617B9E01}"/>
              </a:ext>
            </a:extLst>
          </p:cNvPr>
          <p:cNvSpPr txBox="1"/>
          <p:nvPr/>
        </p:nvSpPr>
        <p:spPr>
          <a:xfrm>
            <a:off x="7557247" y="277673"/>
            <a:ext cx="3765178" cy="2062103"/>
          </a:xfrm>
          <a:prstGeom prst="rect">
            <a:avLst/>
          </a:prstGeom>
          <a:noFill/>
          <a:ln>
            <a:solidFill>
              <a:srgbClr val="333333"/>
            </a:solidFill>
          </a:ln>
        </p:spPr>
        <p:txBody>
          <a:bodyPr wrap="square">
            <a:spAutoFit/>
          </a:bodyPr>
          <a:lstStyle/>
          <a:p>
            <a:r>
              <a:rPr lang="en-PH" sz="1600" b="1" dirty="0"/>
              <a:t>📊 Ratio Rule of Thumb</a:t>
            </a:r>
          </a:p>
          <a:p>
            <a:r>
              <a:rPr lang="en-PH" sz="1600" b="1" dirty="0"/>
              <a:t>1 Red CTA per viewable screen</a:t>
            </a:r>
            <a:r>
              <a:rPr lang="en-PH" sz="1600" dirty="0"/>
              <a:t> </a:t>
            </a:r>
          </a:p>
          <a:p>
            <a:r>
              <a:rPr lang="en-PH" sz="1600" dirty="0"/>
              <a:t>(hero, mid-page, footer).</a:t>
            </a:r>
          </a:p>
          <a:p>
            <a:endParaRPr lang="en-PH" sz="1600" dirty="0"/>
          </a:p>
          <a:p>
            <a:r>
              <a:rPr lang="en-PH" sz="1600" b="1" dirty="0"/>
              <a:t>2–3 Secondary buttons</a:t>
            </a:r>
            <a:r>
              <a:rPr lang="en-PH" sz="1600" dirty="0"/>
              <a:t> per section</a:t>
            </a:r>
          </a:p>
          <a:p>
            <a:r>
              <a:rPr lang="en-PH" sz="1600" dirty="0"/>
              <a:t> styled green or outlined.</a:t>
            </a:r>
          </a:p>
          <a:p>
            <a:endParaRPr lang="en-PH" sz="1600" dirty="0"/>
          </a:p>
          <a:p>
            <a:r>
              <a:rPr lang="en-PH" sz="1600" b="1" dirty="0"/>
              <a:t>Unlimited tertiary actions</a:t>
            </a:r>
            <a:r>
              <a:rPr lang="en-PH" sz="1600" dirty="0"/>
              <a:t> as text links.</a:t>
            </a:r>
          </a:p>
        </p:txBody>
      </p:sp>
    </p:spTree>
    <p:extLst>
      <p:ext uri="{BB962C8B-B14F-4D97-AF65-F5344CB8AC3E}">
        <p14:creationId xmlns:p14="http://schemas.microsoft.com/office/powerpoint/2010/main" val="1246757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E15B0-E0E9-0A71-5432-4F3792721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5B2168D-AE1C-814B-D1E4-406FB91F665F}"/>
              </a:ext>
            </a:extLst>
          </p:cNvPr>
          <p:cNvSpPr txBox="1"/>
          <p:nvPr/>
        </p:nvSpPr>
        <p:spPr>
          <a:xfrm>
            <a:off x="181697" y="0"/>
            <a:ext cx="3984423" cy="7663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200" dirty="0"/>
              <a:t>/* ================================</a:t>
            </a:r>
          </a:p>
          <a:p>
            <a:r>
              <a:rPr lang="en-PH" sz="1200" dirty="0"/>
              <a:t>   SPICEWORX STYLE SHEET</a:t>
            </a:r>
          </a:p>
          <a:p>
            <a:r>
              <a:rPr lang="en-PH" sz="1200" dirty="0"/>
              <a:t>   ================================ */</a:t>
            </a:r>
          </a:p>
          <a:p>
            <a:r>
              <a:rPr lang="en-PH" sz="1200" dirty="0"/>
              <a:t>/* --- Fonts --- */</a:t>
            </a:r>
          </a:p>
          <a:p>
            <a:r>
              <a:rPr lang="en-PH" sz="1200" dirty="0"/>
              <a:t>body {</a:t>
            </a:r>
          </a:p>
          <a:p>
            <a:r>
              <a:rPr lang="en-PH" sz="1200" dirty="0"/>
              <a:t>  font-family: 'Open Sans', sans-serif;</a:t>
            </a:r>
          </a:p>
          <a:p>
            <a:r>
              <a:rPr lang="en-PH" sz="1200" dirty="0"/>
              <a:t>  font-size: 16px;</a:t>
            </a:r>
          </a:p>
          <a:p>
            <a:r>
              <a:rPr lang="en-PH" sz="1200" dirty="0"/>
              <a:t>  line-height: 1.6;</a:t>
            </a:r>
          </a:p>
          <a:p>
            <a:r>
              <a:rPr lang="en-PH" sz="1200" dirty="0"/>
              <a:t>  color: #333333; /* Charcoal text */</a:t>
            </a:r>
          </a:p>
          <a:p>
            <a:r>
              <a:rPr lang="en-PH" sz="1200" dirty="0"/>
              <a:t>  background-color: #F2F2F0; /* Warm Gray backdrop */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  <a:p>
            <a:r>
              <a:rPr lang="en-PH" sz="1200" dirty="0"/>
              <a:t>/* --- Headings --- */</a:t>
            </a:r>
          </a:p>
          <a:p>
            <a:r>
              <a:rPr lang="en-PH" sz="1200" dirty="0"/>
              <a:t>h1, h2, h3, h4, h5, h6 {</a:t>
            </a:r>
          </a:p>
          <a:p>
            <a:r>
              <a:rPr lang="en-PH" sz="1200" dirty="0"/>
              <a:t>  font-family: 'Open Sans', sans-serif;</a:t>
            </a:r>
          </a:p>
          <a:p>
            <a:r>
              <a:rPr lang="en-PH" sz="1200" dirty="0"/>
              <a:t>  font-weight: 700; /* Bold */</a:t>
            </a:r>
          </a:p>
          <a:p>
            <a:r>
              <a:rPr lang="en-PH" sz="1200" dirty="0"/>
              <a:t>  color: #333333; /* Charcoal */</a:t>
            </a:r>
          </a:p>
          <a:p>
            <a:r>
              <a:rPr lang="en-PH" sz="1200" dirty="0"/>
              <a:t>  margin: 1.2em 0 0.5em;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  <a:p>
            <a:r>
              <a:rPr lang="en-PH" sz="1200" dirty="0"/>
              <a:t>/* --- Paragraphs / Body --- */</a:t>
            </a:r>
          </a:p>
          <a:p>
            <a:r>
              <a:rPr lang="en-PH" sz="1200" dirty="0"/>
              <a:t>p {</a:t>
            </a:r>
          </a:p>
          <a:p>
            <a:r>
              <a:rPr lang="en-PH" sz="1200" dirty="0"/>
              <a:t>  font-family: 'Open Sans', sans-serif;</a:t>
            </a:r>
          </a:p>
          <a:p>
            <a:r>
              <a:rPr lang="en-PH" sz="1200" dirty="0"/>
              <a:t>  font-weight: 400;</a:t>
            </a:r>
          </a:p>
          <a:p>
            <a:r>
              <a:rPr lang="en-PH" sz="1200" dirty="0"/>
              <a:t>  color: #333333;</a:t>
            </a:r>
          </a:p>
          <a:p>
            <a:r>
              <a:rPr lang="en-PH" sz="1200" dirty="0"/>
              <a:t>  margin: 0 0 1em;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  <a:p>
            <a:r>
              <a:rPr lang="en-PH" sz="1200" dirty="0"/>
              <a:t>/* --- Quotes --- */</a:t>
            </a:r>
          </a:p>
          <a:p>
            <a:r>
              <a:rPr lang="en-PH" sz="1200" dirty="0"/>
              <a:t>blockquote {</a:t>
            </a:r>
          </a:p>
          <a:p>
            <a:r>
              <a:rPr lang="en-PH" sz="1200" dirty="0"/>
              <a:t>  font-family: 'Open Sans', sans-serif;</a:t>
            </a:r>
          </a:p>
          <a:p>
            <a:r>
              <a:rPr lang="en-PH" sz="1200" dirty="0"/>
              <a:t>  font-style: italic;</a:t>
            </a:r>
          </a:p>
          <a:p>
            <a:r>
              <a:rPr lang="en-PH" sz="1200" dirty="0"/>
              <a:t>  color: #333333;</a:t>
            </a:r>
          </a:p>
          <a:p>
            <a:r>
              <a:rPr lang="en-PH" sz="1200" dirty="0"/>
              <a:t>  border-left: 4px solid #E0E0DC; /* Divider Gray */</a:t>
            </a:r>
          </a:p>
          <a:p>
            <a:r>
              <a:rPr lang="en-PH" sz="1200" dirty="0"/>
              <a:t>  padding-left: 1em;</a:t>
            </a:r>
          </a:p>
          <a:p>
            <a:r>
              <a:rPr lang="en-PH" sz="1200" dirty="0"/>
              <a:t>  margin: 1.5em 0;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  <a:p>
            <a:endParaRPr lang="en-PH" sz="1200" dirty="0"/>
          </a:p>
          <a:p>
            <a:endParaRPr lang="en-PH" sz="1200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7C3AD614-7183-E0E7-B9F6-C399D3BAF408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381841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13836410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PH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568169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2971BB4-D6BA-7B4F-0EDA-EC93B872A496}"/>
              </a:ext>
            </a:extLst>
          </p:cNvPr>
          <p:cNvSpPr txBox="1"/>
          <p:nvPr/>
        </p:nvSpPr>
        <p:spPr>
          <a:xfrm>
            <a:off x="4166120" y="0"/>
            <a:ext cx="3740751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200" dirty="0"/>
              <a:t>/* --- Links --- */</a:t>
            </a:r>
          </a:p>
          <a:p>
            <a:r>
              <a:rPr lang="en-PH" sz="1200" dirty="0"/>
              <a:t>a {</a:t>
            </a:r>
          </a:p>
          <a:p>
            <a:r>
              <a:rPr lang="en-PH" sz="1200" dirty="0"/>
              <a:t>  font-weight: 600; /* Bold */</a:t>
            </a:r>
          </a:p>
          <a:p>
            <a:r>
              <a:rPr lang="en-PH" sz="1200" dirty="0"/>
              <a:t>  color: #333333;   /* Charcoal by default */</a:t>
            </a:r>
          </a:p>
          <a:p>
            <a:r>
              <a:rPr lang="en-PH" sz="1200" dirty="0"/>
              <a:t>  text-decoration: none;</a:t>
            </a:r>
          </a:p>
          <a:p>
            <a:r>
              <a:rPr lang="en-PH" sz="1200" dirty="0"/>
              <a:t>  transition: color 0.3s ease, text-decoration 0.3s ease;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  <a:p>
            <a:r>
              <a:rPr lang="en-PH" sz="1200" dirty="0" err="1"/>
              <a:t>a:hover</a:t>
            </a:r>
            <a:r>
              <a:rPr lang="en-PH" sz="1200" dirty="0"/>
              <a:t>,</a:t>
            </a:r>
          </a:p>
          <a:p>
            <a:r>
              <a:rPr lang="en-PH" sz="1200" dirty="0" err="1"/>
              <a:t>a:focus</a:t>
            </a:r>
            <a:r>
              <a:rPr lang="en-PH" sz="1200" dirty="0"/>
              <a:t> {</a:t>
            </a:r>
          </a:p>
          <a:p>
            <a:r>
              <a:rPr lang="en-PH" sz="1200" dirty="0"/>
              <a:t>  color: #C23B22; /* Chili Red */</a:t>
            </a:r>
          </a:p>
          <a:p>
            <a:r>
              <a:rPr lang="en-PH" sz="1200" dirty="0"/>
              <a:t>  text-decoration: underline;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  <a:p>
            <a:r>
              <a:rPr lang="en-PH" sz="1200" dirty="0" err="1"/>
              <a:t>a:visited</a:t>
            </a:r>
            <a:r>
              <a:rPr lang="en-PH" sz="1200" dirty="0"/>
              <a:t> {</a:t>
            </a:r>
          </a:p>
          <a:p>
            <a:r>
              <a:rPr lang="en-PH" sz="1200" dirty="0"/>
              <a:t>  color: #333333; /* Keep consistent, no purple/blue */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  <a:p>
            <a:r>
              <a:rPr lang="en-PH" sz="1200" dirty="0"/>
              <a:t>/* --- Buttons --- */</a:t>
            </a:r>
          </a:p>
          <a:p>
            <a:endParaRPr lang="en-PH" sz="1200" dirty="0"/>
          </a:p>
          <a:p>
            <a:r>
              <a:rPr lang="en-PH" sz="1200" dirty="0"/>
              <a:t>/* CTA Button (ONE per page) */</a:t>
            </a:r>
          </a:p>
          <a:p>
            <a:r>
              <a:rPr lang="en-PH" sz="1200" dirty="0"/>
              <a:t>.</a:t>
            </a:r>
            <a:r>
              <a:rPr lang="en-PH" sz="1200" dirty="0" err="1"/>
              <a:t>btn-cta</a:t>
            </a:r>
            <a:r>
              <a:rPr lang="en-PH" sz="1200" dirty="0"/>
              <a:t> {</a:t>
            </a:r>
          </a:p>
          <a:p>
            <a:r>
              <a:rPr lang="en-PH" sz="1200" dirty="0"/>
              <a:t>  display: inline-block;</a:t>
            </a:r>
          </a:p>
          <a:p>
            <a:r>
              <a:rPr lang="en-PH" sz="1200" dirty="0"/>
              <a:t>  background-color: #C23B22; /* Chili Red */</a:t>
            </a:r>
          </a:p>
          <a:p>
            <a:r>
              <a:rPr lang="en-PH" sz="1200" dirty="0"/>
              <a:t>  color: #FAFAF5;           /* Ivory text */</a:t>
            </a:r>
          </a:p>
          <a:p>
            <a:r>
              <a:rPr lang="en-PH" sz="1200" dirty="0"/>
              <a:t>  font-weight: 600;</a:t>
            </a:r>
          </a:p>
          <a:p>
            <a:r>
              <a:rPr lang="en-PH" sz="1200" dirty="0"/>
              <a:t>  padding: 0.75em 1.5em;</a:t>
            </a:r>
          </a:p>
          <a:p>
            <a:r>
              <a:rPr lang="en-PH" sz="1200" dirty="0"/>
              <a:t>  border: none;</a:t>
            </a:r>
          </a:p>
          <a:p>
            <a:r>
              <a:rPr lang="en-PH" sz="1200" dirty="0"/>
              <a:t>  border-radius: 6px;</a:t>
            </a:r>
          </a:p>
          <a:p>
            <a:r>
              <a:rPr lang="en-PH" sz="1200" dirty="0"/>
              <a:t>  text-transform: uppercase;</a:t>
            </a:r>
          </a:p>
          <a:p>
            <a:r>
              <a:rPr lang="en-PH" sz="1200" dirty="0"/>
              <a:t>  letter-spacing: 0.5px;</a:t>
            </a:r>
          </a:p>
          <a:p>
            <a:r>
              <a:rPr lang="en-PH" sz="1200" dirty="0"/>
              <a:t>  cursor: pointer;</a:t>
            </a:r>
          </a:p>
          <a:p>
            <a:r>
              <a:rPr lang="en-PH" sz="1200" dirty="0"/>
              <a:t>  transition: background-color 0.3s ease;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81E0D2-57BD-D624-3691-8796B86F11BE}"/>
              </a:ext>
            </a:extLst>
          </p:cNvPr>
          <p:cNvSpPr txBox="1"/>
          <p:nvPr/>
        </p:nvSpPr>
        <p:spPr>
          <a:xfrm>
            <a:off x="8304680" y="0"/>
            <a:ext cx="3480920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200" dirty="0"/>
              <a:t>.</a:t>
            </a:r>
            <a:r>
              <a:rPr lang="en-PH" sz="1200" dirty="0" err="1"/>
              <a:t>btn-cta:hover</a:t>
            </a:r>
            <a:r>
              <a:rPr lang="en-PH" sz="1200" dirty="0"/>
              <a:t> {</a:t>
            </a:r>
          </a:p>
          <a:p>
            <a:r>
              <a:rPr lang="en-PH" sz="1200" dirty="0"/>
              <a:t>  background-color: #A12F1C; /* Darker Chili on hover */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  <a:p>
            <a:r>
              <a:rPr lang="en-PH" sz="1200" dirty="0"/>
              <a:t>/* Secondary Buttons (all others) */</a:t>
            </a:r>
          </a:p>
          <a:p>
            <a:r>
              <a:rPr lang="en-PH" sz="1200" dirty="0"/>
              <a:t>.</a:t>
            </a:r>
            <a:r>
              <a:rPr lang="en-PH" sz="1200" dirty="0" err="1"/>
              <a:t>btn</a:t>
            </a:r>
            <a:r>
              <a:rPr lang="en-PH" sz="1200" dirty="0"/>
              <a:t>-secondary {</a:t>
            </a:r>
          </a:p>
          <a:p>
            <a:r>
              <a:rPr lang="en-PH" sz="1200" dirty="0"/>
              <a:t>  display: inline-block;</a:t>
            </a:r>
          </a:p>
          <a:p>
            <a:r>
              <a:rPr lang="en-PH" sz="1200" dirty="0"/>
              <a:t>  background-color: #5A8E49; /* Muted Green */</a:t>
            </a:r>
          </a:p>
          <a:p>
            <a:r>
              <a:rPr lang="en-PH" sz="1200" dirty="0"/>
              <a:t>  color: #FAFAF5;           /* Ivory text */</a:t>
            </a:r>
          </a:p>
          <a:p>
            <a:r>
              <a:rPr lang="en-PH" sz="1200" dirty="0"/>
              <a:t>  font-weight: 600;</a:t>
            </a:r>
          </a:p>
          <a:p>
            <a:r>
              <a:rPr lang="en-PH" sz="1200" dirty="0"/>
              <a:t>  padding: 0.6em 1.2em;</a:t>
            </a:r>
          </a:p>
          <a:p>
            <a:r>
              <a:rPr lang="en-PH" sz="1200" dirty="0"/>
              <a:t>  border: none;</a:t>
            </a:r>
          </a:p>
          <a:p>
            <a:r>
              <a:rPr lang="en-PH" sz="1200" dirty="0"/>
              <a:t>  border-radius: 6px;</a:t>
            </a:r>
          </a:p>
          <a:p>
            <a:r>
              <a:rPr lang="en-PH" sz="1200" dirty="0"/>
              <a:t>  text-transform: uppercase;</a:t>
            </a:r>
          </a:p>
          <a:p>
            <a:r>
              <a:rPr lang="en-PH" sz="1200" dirty="0"/>
              <a:t>  letter-spacing: 0.5px;</a:t>
            </a:r>
          </a:p>
          <a:p>
            <a:r>
              <a:rPr lang="en-PH" sz="1200" dirty="0"/>
              <a:t>  cursor: pointer;</a:t>
            </a:r>
          </a:p>
          <a:p>
            <a:r>
              <a:rPr lang="en-PH" sz="1200" dirty="0"/>
              <a:t>  transition: background-color 0.3s ease;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  <a:p>
            <a:r>
              <a:rPr lang="en-PH" sz="1200" dirty="0"/>
              <a:t>.</a:t>
            </a:r>
            <a:r>
              <a:rPr lang="en-PH" sz="1200" dirty="0" err="1"/>
              <a:t>btn-secondary:hover</a:t>
            </a:r>
            <a:r>
              <a:rPr lang="en-PH" sz="1200" dirty="0"/>
              <a:t> {</a:t>
            </a:r>
          </a:p>
          <a:p>
            <a:r>
              <a:rPr lang="en-PH" sz="1200" dirty="0"/>
              <a:t>  background-color: #3E5E3A; /* Deep Olive on hover */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  <a:p>
            <a:r>
              <a:rPr lang="en-PH" sz="1200" dirty="0"/>
              <a:t>/* --- Utility Colors --- */</a:t>
            </a:r>
          </a:p>
          <a:p>
            <a:r>
              <a:rPr lang="en-PH" sz="1200" dirty="0"/>
              <a:t>.divider {</a:t>
            </a:r>
          </a:p>
          <a:p>
            <a:r>
              <a:rPr lang="en-PH" sz="1200" dirty="0"/>
              <a:t>  border-top: 1px solid #E0E0DC; /* Divider Gray */</a:t>
            </a:r>
          </a:p>
          <a:p>
            <a:r>
              <a:rPr lang="en-PH" sz="1200" dirty="0"/>
              <a:t>  margin: 2em 0;</a:t>
            </a:r>
          </a:p>
          <a:p>
            <a:r>
              <a:rPr lang="en-PH" sz="1200" dirty="0"/>
              <a:t>}</a:t>
            </a:r>
          </a:p>
          <a:p>
            <a:endParaRPr lang="en-PH" sz="1200" dirty="0"/>
          </a:p>
          <a:p>
            <a:r>
              <a:rPr lang="en-PH" sz="1200" dirty="0"/>
              <a:t>.</a:t>
            </a:r>
            <a:r>
              <a:rPr lang="en-PH" sz="1200" dirty="0" err="1"/>
              <a:t>bg</a:t>
            </a:r>
            <a:r>
              <a:rPr lang="en-PH" sz="1200" dirty="0"/>
              <a:t>-warm-gray { background-color: #F2F2F0; }</a:t>
            </a:r>
          </a:p>
          <a:p>
            <a:r>
              <a:rPr lang="en-PH" sz="1200" dirty="0"/>
              <a:t>.</a:t>
            </a:r>
            <a:r>
              <a:rPr lang="en-PH" sz="1200" dirty="0" err="1"/>
              <a:t>bg</a:t>
            </a:r>
            <a:r>
              <a:rPr lang="en-PH" sz="1200" dirty="0"/>
              <a:t>-stone-gray { background-color: #DAD8D3; }</a:t>
            </a:r>
          </a:p>
          <a:p>
            <a:r>
              <a:rPr lang="en-PH" sz="1200" dirty="0"/>
              <a:t>.</a:t>
            </a:r>
            <a:r>
              <a:rPr lang="en-PH" sz="1200" dirty="0" err="1"/>
              <a:t>bg</a:t>
            </a:r>
            <a:r>
              <a:rPr lang="en-PH" sz="1200" dirty="0"/>
              <a:t>-olive { background-color: #3E5E3A; color: #FAFAF5; } /* Ivory text on Olive */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84391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62705-3F9C-A0A8-5DFB-AD56B1AC1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08FB4CE-FF3D-8D28-1C91-8BFA417651EB}"/>
              </a:ext>
            </a:extLst>
          </p:cNvPr>
          <p:cNvSpPr/>
          <p:nvPr/>
        </p:nvSpPr>
        <p:spPr>
          <a:xfrm>
            <a:off x="9040" y="2318813"/>
            <a:ext cx="6513281" cy="4539187"/>
          </a:xfrm>
          <a:prstGeom prst="rect">
            <a:avLst/>
          </a:prstGeom>
          <a:solidFill>
            <a:srgbClr val="F2F2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98" name="Picture 2" descr="95,601 Asian Banner Stock Photos - Free &amp; Royalty-Free Stock Photos from  Dreamstime">
            <a:extLst>
              <a:ext uri="{FF2B5EF4-FFF2-40B4-BE49-F238E27FC236}">
                <a16:creationId xmlns:a16="http://schemas.microsoft.com/office/drawing/2014/main" id="{1696857C-6B10-473A-A28F-FA49B4DD8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040" y="0"/>
            <a:ext cx="6513281" cy="1890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DAB731-75FF-5139-9878-C9FE2B3595BD}"/>
              </a:ext>
            </a:extLst>
          </p:cNvPr>
          <p:cNvSpPr txBox="1"/>
          <p:nvPr/>
        </p:nvSpPr>
        <p:spPr>
          <a:xfrm>
            <a:off x="356972" y="3291181"/>
            <a:ext cx="6057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b="1">
                <a:solidFill>
                  <a:srgbClr val="C23C22"/>
                </a:solidFill>
                <a:effectLst/>
                <a:latin typeface="Verdana" panose="020B0604030504040204" pitchFamily="34" charset="0"/>
              </a:rPr>
              <a:t>さんしょ わ こつぶ でも ぴりり と からい</a:t>
            </a:r>
            <a:endParaRPr lang="en-US" b="1" dirty="0">
              <a:solidFill>
                <a:srgbClr val="C23C2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148C74-945E-5D18-8C1A-936C47D97FD4}"/>
              </a:ext>
            </a:extLst>
          </p:cNvPr>
          <p:cNvSpPr txBox="1"/>
          <p:nvPr/>
        </p:nvSpPr>
        <p:spPr>
          <a:xfrm>
            <a:off x="245762" y="3901559"/>
            <a:ext cx="6057313" cy="2977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1250" dirty="0">
                <a:solidFill>
                  <a:srgbClr val="333333"/>
                </a:solidFill>
                <a:latin typeface="Helvetica" pitchFamily="2" charset="0"/>
              </a:rPr>
              <a:t>The Japanese proverb translates to </a:t>
            </a:r>
            <a:r>
              <a:rPr lang="en-PH" sz="1250" i="1" dirty="0">
                <a:solidFill>
                  <a:srgbClr val="333333"/>
                </a:solidFill>
                <a:latin typeface="Helvetica" pitchFamily="2" charset="0"/>
              </a:rPr>
              <a:t>“Even a small peppercorn is fiercely spicy.”</a:t>
            </a:r>
            <a:r>
              <a:rPr lang="en-PH" sz="1250" dirty="0">
                <a:solidFill>
                  <a:srgbClr val="333333"/>
                </a:solidFill>
                <a:latin typeface="Helvetica" pitchFamily="2" charset="0"/>
              </a:rPr>
              <a:t> This saying embodies the idea that </a:t>
            </a:r>
            <a:r>
              <a:rPr lang="en-PH" sz="1250" b="1" dirty="0">
                <a:solidFill>
                  <a:srgbClr val="333333"/>
                </a:solidFill>
                <a:latin typeface="Helvetica" pitchFamily="2" charset="0"/>
              </a:rPr>
              <a:t>small things can have a powerful impact.</a:t>
            </a:r>
          </a:p>
          <a:p>
            <a:pPr algn="just"/>
            <a:endParaRPr lang="en-PH" sz="1250" dirty="0">
              <a:solidFill>
                <a:srgbClr val="333333"/>
              </a:solidFill>
              <a:latin typeface="Helvetica" pitchFamily="2" charset="0"/>
            </a:endParaRPr>
          </a:p>
          <a:p>
            <a:pPr algn="just"/>
            <a:r>
              <a:rPr lang="en-PH" sz="1250" dirty="0">
                <a:solidFill>
                  <a:srgbClr val="333333"/>
                </a:solidFill>
                <a:latin typeface="Helvetica" pitchFamily="2" charset="0"/>
              </a:rPr>
              <a:t>Inspired by this philosophy, </a:t>
            </a:r>
            <a:r>
              <a:rPr lang="en-PH" sz="1250" dirty="0" err="1">
                <a:solidFill>
                  <a:srgbClr val="333333"/>
                </a:solidFill>
                <a:latin typeface="Helvetica" pitchFamily="2" charset="0"/>
              </a:rPr>
              <a:t>SpiceWorx</a:t>
            </a:r>
            <a:r>
              <a:rPr lang="en-PH" sz="1250" dirty="0">
                <a:solidFill>
                  <a:srgbClr val="333333"/>
                </a:solidFill>
                <a:latin typeface="Helvetica" pitchFamily="2" charset="0"/>
              </a:rPr>
              <a:t> was built on the belief that </a:t>
            </a:r>
            <a:r>
              <a:rPr lang="en-PH" sz="1250" b="1" dirty="0">
                <a:solidFill>
                  <a:srgbClr val="333333"/>
                </a:solidFill>
                <a:latin typeface="Helvetica" pitchFamily="2" charset="0"/>
              </a:rPr>
              <a:t>even the smallest actions, ideas, or individuals can create meaningful change</a:t>
            </a:r>
            <a:r>
              <a:rPr lang="en-PH" sz="1250" dirty="0">
                <a:solidFill>
                  <a:srgbClr val="333333"/>
                </a:solidFill>
                <a:latin typeface="Helvetica" pitchFamily="2" charset="0"/>
              </a:rPr>
              <a:t>. Whether in business, technology, or wellness, it only takes a dash of expertise, creativity, or insight to leave a </a:t>
            </a:r>
            <a:r>
              <a:rPr lang="en-PH" sz="1250" b="1" dirty="0">
                <a:solidFill>
                  <a:srgbClr val="333333"/>
                </a:solidFill>
                <a:latin typeface="Helvetica" pitchFamily="2" charset="0"/>
              </a:rPr>
              <a:t>lasting impact</a:t>
            </a:r>
            <a:r>
              <a:rPr lang="en-PH" sz="1250" u="sng" dirty="0">
                <a:solidFill>
                  <a:srgbClr val="333333"/>
                </a:solidFill>
                <a:latin typeface="Helvetica" pitchFamily="2" charset="0"/>
              </a:rPr>
              <a:t>.</a:t>
            </a:r>
          </a:p>
          <a:p>
            <a:pPr algn="just"/>
            <a:endParaRPr lang="en-PH" sz="1250" dirty="0">
              <a:solidFill>
                <a:srgbClr val="333333"/>
              </a:solidFill>
              <a:latin typeface="Helvetica" pitchFamily="2" charset="0"/>
            </a:endParaRPr>
          </a:p>
          <a:p>
            <a:r>
              <a:rPr lang="en-PH" sz="1250" dirty="0" err="1">
                <a:solidFill>
                  <a:srgbClr val="333333"/>
                </a:solidFill>
                <a:latin typeface="Helvetica" pitchFamily="2" charset="0"/>
              </a:rPr>
              <a:t>SpiceWorx</a:t>
            </a:r>
            <a:r>
              <a:rPr lang="en-PH" sz="1250" dirty="0">
                <a:solidFill>
                  <a:srgbClr val="333333"/>
                </a:solidFill>
                <a:latin typeface="Helvetica" pitchFamily="2" charset="0"/>
              </a:rPr>
              <a:t> is about </a:t>
            </a:r>
            <a:r>
              <a:rPr lang="en-PH" sz="1250" b="1" dirty="0">
                <a:solidFill>
                  <a:srgbClr val="333333"/>
                </a:solidFill>
                <a:latin typeface="Helvetica" pitchFamily="2" charset="0"/>
              </a:rPr>
              <a:t>precision, influence, and transformation</a:t>
            </a:r>
            <a:r>
              <a:rPr lang="en-PH" sz="1250" dirty="0">
                <a:solidFill>
                  <a:srgbClr val="333333"/>
                </a:solidFill>
                <a:latin typeface="Helvetica" pitchFamily="2" charset="0"/>
              </a:rPr>
              <a:t>. We specialize in bringing the right solutions to enhance businesses and individuals.  Like spice in cooking, </a:t>
            </a:r>
            <a:r>
              <a:rPr lang="en-PH" sz="1250" b="1" dirty="0">
                <a:solidFill>
                  <a:srgbClr val="333333"/>
                </a:solidFill>
                <a:latin typeface="Helvetica" pitchFamily="2" charset="0"/>
              </a:rPr>
              <a:t>we don’t overwhelm—we enhance, elevate, and refine</a:t>
            </a:r>
            <a:r>
              <a:rPr lang="en-PH" sz="1250" dirty="0">
                <a:solidFill>
                  <a:srgbClr val="333333"/>
                </a:solidFill>
                <a:latin typeface="Helvetica" pitchFamily="2" charset="0"/>
              </a:rPr>
              <a:t>. Our work isn’t about quantity; it’s about the right touch, the right expertise, and the right timing to create maximum impact.</a:t>
            </a:r>
          </a:p>
          <a:p>
            <a:pPr algn="just"/>
            <a:endParaRPr lang="en-PH" sz="1250" dirty="0">
              <a:latin typeface="Helvetica" pitchFamily="2" charset="0"/>
            </a:endParaRPr>
          </a:p>
          <a:p>
            <a:endParaRPr lang="en-US" sz="1250" b="1" dirty="0">
              <a:solidFill>
                <a:srgbClr val="36454F"/>
              </a:solidFill>
              <a:latin typeface="Helvetica" pitchFamily="2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F2C7153-6299-8065-ED98-40FD96877AEA}"/>
              </a:ext>
            </a:extLst>
          </p:cNvPr>
          <p:cNvCxnSpPr>
            <a:cxnSpLocks/>
          </p:cNvCxnSpPr>
          <p:nvPr/>
        </p:nvCxnSpPr>
        <p:spPr>
          <a:xfrm>
            <a:off x="819773" y="3248052"/>
            <a:ext cx="4972382" cy="0"/>
          </a:xfrm>
          <a:prstGeom prst="line">
            <a:avLst/>
          </a:prstGeom>
          <a:ln>
            <a:solidFill>
              <a:srgbClr val="C23C2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0B0BD3BC-2F92-CAFC-46CD-8C2008D323F6}"/>
              </a:ext>
            </a:extLst>
          </p:cNvPr>
          <p:cNvGrpSpPr/>
          <p:nvPr/>
        </p:nvGrpSpPr>
        <p:grpSpPr>
          <a:xfrm>
            <a:off x="356971" y="2505493"/>
            <a:ext cx="6057315" cy="707886"/>
            <a:chOff x="295746" y="2334164"/>
            <a:chExt cx="6409574" cy="70788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1ABE3D5-8D35-90FD-DCD0-D909D251F51A}"/>
                </a:ext>
              </a:extLst>
            </p:cNvPr>
            <p:cNvSpPr txBox="1"/>
            <p:nvPr/>
          </p:nvSpPr>
          <p:spPr>
            <a:xfrm>
              <a:off x="295746" y="2334164"/>
              <a:ext cx="640957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solidFill>
                    <a:srgbClr val="2F6E1D"/>
                  </a:solidFill>
                  <a:latin typeface="Century Gothic" panose="020B0502020202020204" pitchFamily="34" charset="0"/>
                  <a:cs typeface="Calibri" panose="020F0502020204030204" pitchFamily="34" charset="0"/>
                </a:rPr>
                <a:t>Spice =    </a:t>
              </a:r>
              <a:r>
                <a:rPr lang="en-US" sz="4000" b="1" dirty="0" err="1">
                  <a:solidFill>
                    <a:srgbClr val="2F6E1D"/>
                  </a:solidFill>
                  <a:latin typeface="Century Gothic" panose="020B0502020202020204" pitchFamily="34" charset="0"/>
                  <a:cs typeface="Calibri" panose="020F0502020204030204" pitchFamily="34" charset="0"/>
                </a:rPr>
                <a:t>mpact</a:t>
              </a:r>
              <a:endParaRPr lang="en-US" sz="4000" b="1" dirty="0">
                <a:solidFill>
                  <a:srgbClr val="2F6E1D"/>
                </a:solidFill>
                <a:latin typeface="Century Gothic" panose="020B050202020202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22" name="Picture 21" descr="Single fresh whole red chili pepper, flat style icon, vector illustration isolated on white background. Flat style icon of whole red chili pepper in horizontal position - 93776456">
              <a:extLst>
                <a:ext uri="{FF2B5EF4-FFF2-40B4-BE49-F238E27FC236}">
                  <a16:creationId xmlns:a16="http://schemas.microsoft.com/office/drawing/2014/main" id="{8008DC3D-F316-F07E-D7BA-8B8401CF68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18" t="40520" r="18588" b="41636"/>
            <a:stretch/>
          </p:blipFill>
          <p:spPr bwMode="auto">
            <a:xfrm rot="5400000">
              <a:off x="3500345" y="2574261"/>
              <a:ext cx="474752" cy="234383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2E2C98DD-EF87-B7FC-5F1A-AF4BC23E6697}"/>
              </a:ext>
            </a:extLst>
          </p:cNvPr>
          <p:cNvSpPr/>
          <p:nvPr/>
        </p:nvSpPr>
        <p:spPr>
          <a:xfrm>
            <a:off x="9040" y="1903085"/>
            <a:ext cx="6513281" cy="432657"/>
          </a:xfrm>
          <a:prstGeom prst="rect">
            <a:avLst/>
          </a:prstGeom>
          <a:solidFill>
            <a:srgbClr val="3D5F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06E1D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73443D-5511-BCE9-2089-DACD96C56E7F}"/>
              </a:ext>
            </a:extLst>
          </p:cNvPr>
          <p:cNvSpPr txBox="1"/>
          <p:nvPr/>
        </p:nvSpPr>
        <p:spPr>
          <a:xfrm>
            <a:off x="245762" y="1964870"/>
            <a:ext cx="605731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>
                <a:solidFill>
                  <a:srgbClr val="FAFAF6"/>
                </a:solidFill>
                <a:latin typeface="Helvetica" pitchFamily="2" charset="0"/>
              </a:rPr>
              <a:t>Option 1 	</a:t>
            </a:r>
            <a:r>
              <a:rPr lang="en-US" sz="1700" dirty="0">
                <a:solidFill>
                  <a:srgbClr val="426596"/>
                </a:solidFill>
                <a:latin typeface="Helvetica" pitchFamily="2" charset="0"/>
              </a:rPr>
              <a:t>	</a:t>
            </a:r>
            <a:r>
              <a:rPr lang="en-US" sz="1700" dirty="0">
                <a:solidFill>
                  <a:srgbClr val="FAFAF5"/>
                </a:solidFill>
                <a:latin typeface="Helvetica" pitchFamily="2" charset="0"/>
              </a:rPr>
              <a:t>Option 2</a:t>
            </a:r>
            <a:r>
              <a:rPr lang="en-US" sz="1700" dirty="0">
                <a:solidFill>
                  <a:srgbClr val="6BA5F8"/>
                </a:solidFill>
                <a:latin typeface="Helvetica" pitchFamily="2" charset="0"/>
              </a:rPr>
              <a:t>	</a:t>
            </a:r>
            <a:r>
              <a:rPr lang="en-US" sz="1700" dirty="0">
                <a:solidFill>
                  <a:srgbClr val="B5CEBF"/>
                </a:solidFill>
                <a:latin typeface="Helvetica" pitchFamily="2" charset="0"/>
              </a:rPr>
              <a:t>	</a:t>
            </a:r>
            <a:r>
              <a:rPr lang="en-US" sz="1700" dirty="0">
                <a:solidFill>
                  <a:srgbClr val="F5F5F5"/>
                </a:solidFill>
                <a:latin typeface="Helvetica" pitchFamily="2" charset="0"/>
              </a:rPr>
              <a:t>Highlighted</a:t>
            </a:r>
          </a:p>
        </p:txBody>
      </p:sp>
      <p:pic>
        <p:nvPicPr>
          <p:cNvPr id="2" name="Picture 2" descr="Uploaded image">
            <a:extLst>
              <a:ext uri="{FF2B5EF4-FFF2-40B4-BE49-F238E27FC236}">
                <a16:creationId xmlns:a16="http://schemas.microsoft.com/office/drawing/2014/main" id="{617A6771-B4BE-77FF-8C0F-95C13B87C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87" y="97722"/>
            <a:ext cx="2378200" cy="51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56DD04-72DF-A1F0-172B-0ABE1A37A693}"/>
              </a:ext>
            </a:extLst>
          </p:cNvPr>
          <p:cNvSpPr txBox="1"/>
          <p:nvPr/>
        </p:nvSpPr>
        <p:spPr>
          <a:xfrm>
            <a:off x="7672168" y="615134"/>
            <a:ext cx="398442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200" b="1" dirty="0"/>
              <a:t>Primary: Deep Olive Green</a:t>
            </a:r>
            <a:r>
              <a:rPr lang="en-PH" sz="1200" dirty="0"/>
              <a:t>: #3E5E3A</a:t>
            </a:r>
          </a:p>
          <a:p>
            <a:r>
              <a:rPr lang="en-PH" sz="1200" dirty="0"/>
              <a:t>→ brand anchor (headers, buttons, nav bar).</a:t>
            </a:r>
          </a:p>
          <a:p>
            <a:endParaRPr lang="en-PH" sz="1200" dirty="0"/>
          </a:p>
          <a:p>
            <a:endParaRPr lang="en-PH" sz="1200" dirty="0"/>
          </a:p>
          <a:p>
            <a:r>
              <a:rPr lang="en-PH" sz="1200" b="1" dirty="0"/>
              <a:t>Background: Warm Gray </a:t>
            </a:r>
            <a:r>
              <a:rPr lang="en-PH" sz="1200" dirty="0"/>
              <a:t>: #F2F2F0 </a:t>
            </a:r>
          </a:p>
          <a:p>
            <a:r>
              <a:rPr lang="en-PH" sz="1200" dirty="0"/>
              <a:t>→ softer than white, use as backdrop.</a:t>
            </a:r>
          </a:p>
          <a:p>
            <a:endParaRPr lang="en-PH" sz="1200" dirty="0"/>
          </a:p>
          <a:p>
            <a:endParaRPr lang="en-PH" sz="1200" b="1" dirty="0"/>
          </a:p>
          <a:p>
            <a:r>
              <a:rPr lang="en-PH" sz="1200" b="1" dirty="0"/>
              <a:t>Accent CTA: Chili Red: </a:t>
            </a:r>
            <a:r>
              <a:rPr lang="en-PH" sz="1200" dirty="0"/>
              <a:t>#C23B22 </a:t>
            </a:r>
          </a:p>
          <a:p>
            <a:r>
              <a:rPr lang="en-PH" sz="1200" dirty="0"/>
              <a:t>→ hover links, icons, micro-accents (not body text).</a:t>
            </a:r>
          </a:p>
          <a:p>
            <a:endParaRPr lang="en-PH" sz="1200" dirty="0"/>
          </a:p>
          <a:p>
            <a:endParaRPr lang="en-PH" sz="1200" b="1" dirty="0"/>
          </a:p>
          <a:p>
            <a:r>
              <a:rPr lang="en-PH" sz="1200" b="1" dirty="0"/>
              <a:t>Body Text: Charcoal: </a:t>
            </a:r>
            <a:r>
              <a:rPr lang="en-PH" sz="1200" dirty="0"/>
              <a:t>#333333 </a:t>
            </a:r>
          </a:p>
          <a:p>
            <a:r>
              <a:rPr lang="en-PH" sz="1200" dirty="0"/>
              <a:t>→ body text, professional and legible.</a:t>
            </a:r>
          </a:p>
          <a:p>
            <a:endParaRPr lang="en-PH" sz="1200" dirty="0"/>
          </a:p>
          <a:p>
            <a:endParaRPr lang="en-PH" sz="1200" b="1" dirty="0"/>
          </a:p>
          <a:p>
            <a:r>
              <a:rPr lang="en-PH" sz="1200" b="1" dirty="0"/>
              <a:t>Hover Highlight: Sage Green: </a:t>
            </a:r>
            <a:r>
              <a:rPr lang="en-PH" sz="1200" dirty="0"/>
              <a:t>#7A8E72 </a:t>
            </a:r>
          </a:p>
          <a:p>
            <a:r>
              <a:rPr lang="en-PH" sz="1200" dirty="0"/>
              <a:t>→ button hover, subtle highlights.</a:t>
            </a:r>
          </a:p>
          <a:p>
            <a:endParaRPr lang="en-PH" sz="1200" dirty="0"/>
          </a:p>
          <a:p>
            <a:endParaRPr lang="en-PH" sz="1200" dirty="0"/>
          </a:p>
          <a:p>
            <a:r>
              <a:rPr lang="en-PH" sz="1200" b="1" dirty="0"/>
              <a:t>Divider Stone Gray</a:t>
            </a:r>
            <a:r>
              <a:rPr lang="en-PH" sz="1200" dirty="0"/>
              <a:t>: #DAD8D3</a:t>
            </a:r>
          </a:p>
          <a:p>
            <a:r>
              <a:rPr lang="en-PH" sz="1200" dirty="0"/>
              <a:t>→ section breaks, subtle contrasts.</a:t>
            </a:r>
          </a:p>
          <a:p>
            <a:endParaRPr lang="en-PH" sz="1200" dirty="0"/>
          </a:p>
          <a:p>
            <a:endParaRPr lang="en-PH" sz="1200" b="1" dirty="0"/>
          </a:p>
          <a:p>
            <a:r>
              <a:rPr lang="en-PH" sz="1200" b="1" dirty="0"/>
              <a:t>Ivory (text on dark background)</a:t>
            </a:r>
            <a:r>
              <a:rPr lang="en-PH" sz="1200" dirty="0"/>
              <a:t>: #FAFAF5 </a:t>
            </a:r>
          </a:p>
          <a:p>
            <a:r>
              <a:rPr lang="en-PH" sz="1200" dirty="0"/>
              <a:t>→ text or icons against green blocks.</a:t>
            </a:r>
          </a:p>
          <a:p>
            <a:endParaRPr lang="en-PH" sz="1200" dirty="0"/>
          </a:p>
          <a:p>
            <a:r>
              <a:rPr lang="en-PH" sz="1200" b="1" dirty="0"/>
              <a:t>Luxe Accent: Gold</a:t>
            </a:r>
            <a:r>
              <a:rPr lang="en-PH" sz="1200" dirty="0"/>
              <a:t>: #c9a552</a:t>
            </a:r>
          </a:p>
          <a:p>
            <a:r>
              <a:rPr lang="en-PH" sz="1200" dirty="0"/>
              <a:t>→ Use VERY sparingly (maybe one section max).</a:t>
            </a:r>
          </a:p>
          <a:p>
            <a:r>
              <a:rPr lang="en-PH" sz="1200" dirty="0"/>
              <a:t>Works well for a </a:t>
            </a:r>
            <a:r>
              <a:rPr lang="en-PH" sz="1200" b="1" dirty="0"/>
              <a:t>“Why Choose Us” or Awards/Partners section</a:t>
            </a:r>
            <a:r>
              <a:rPr lang="en-PH" sz="1200" dirty="0"/>
              <a:t>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473C3C-8B0C-72B3-8A60-F538FCF0F49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21378"/>
          <a:stretch>
            <a:fillRect/>
          </a:stretch>
        </p:blipFill>
        <p:spPr>
          <a:xfrm rot="16200000" flipH="1" flipV="1">
            <a:off x="4459928" y="3083473"/>
            <a:ext cx="5725774" cy="49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5897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43343</TotalTime>
  <Words>1380</Words>
  <Application>Microsoft Macintosh PowerPoint</Application>
  <PresentationFormat>Widescreen</PresentationFormat>
  <Paragraphs>235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Aptos Display</vt:lpstr>
      <vt:lpstr>Arial</vt:lpstr>
      <vt:lpstr>Century Gothic</vt:lpstr>
      <vt:lpstr>Helvetica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Joanne Ignacio</dc:creator>
  <cp:lastModifiedBy>Joanne Ignacio</cp:lastModifiedBy>
  <cp:revision>10</cp:revision>
  <dcterms:created xsi:type="dcterms:W3CDTF">2025-01-30T09:29:01Z</dcterms:created>
  <dcterms:modified xsi:type="dcterms:W3CDTF">2025-08-25T03:51:43Z</dcterms:modified>
</cp:coreProperties>
</file>

<file path=docProps/thumbnail.jpeg>
</file>